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821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d580fa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归纳—猜想—证明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c7fee8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用数学归纳法证明恒等式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742257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用数学归纳法证明不等式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ccd372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整除问题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1b5ead6c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2_BD#f1b5ead6c.fixed?pid=e45ef1eed&amp;color=255,255,255&amp;vtp=1&amp;bbb=1"/>
              <p:cNvSpPr/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3200" b="0" i="0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3200" b="0" i="0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§5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数学归纳法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C_2_BD#f1b5ead6c.fixed?pid=e45ef1eed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blipFill>
                <a:blip r:embed="rId3"/>
                <a:stretch>
                  <a:fillRect t="-7547" b="-25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_1#2d1869829?vop=1&amp;pid=bc7fee85e&amp;color=0,0,0&amp;vtp=1&amp;bt=1&amp;bbb=1&amp;hb=1"/>
              <p:cNvSpPr/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用数学归纳法证明：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1×2×3×⋯×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+2×3×4×⋯×(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+1)+⋯+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+1)⋯(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+1)⋯(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_1#2d1869829?vop=1&amp;pid=bc7fee8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_1#2d1869829?vop=1&amp;pid=bc7fee85e&amp;color=0,0,0&amp;vtp=1&amp;bbb=1&amp;hb=1"/>
              <p:cNvSpPr/>
              <p:nvPr/>
            </p:nvSpPr>
            <p:spPr>
              <a:xfrm>
                <a:off x="832104" y="2350516"/>
                <a:ext cx="10533888" cy="2482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=1×2×3×⋯×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1×(1+1)×⋯×(1+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=1×2×3×⋯×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等式成立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时，等式成立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1×2×3×⋯×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+2×3×4×⋯×(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+1)+⋯+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+1)⋯(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+1)⋯(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1×2×3×⋯×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+2×3×4×⋯×(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+1)+⋯+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+1)⋯(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+2)⋯(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2_1#2d1869829?vop=1&amp;pid=bc7fee8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0516"/>
                <a:ext cx="10533888" cy="2482850"/>
              </a:xfrm>
              <a:prstGeom prst="rect">
                <a:avLst/>
              </a:prstGeom>
              <a:blipFill>
                <a:blip r:embed="rId4"/>
                <a:stretch>
                  <a:fillRect l="-1389" r="-868" b="-44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_2#2d1869829?vop=1&amp;pid=bc7fee85e&amp;color=0,0,0&amp;mp=1&amp;vtp=1&amp;bt=1&amp;bbb=1"/>
              <p:cNvSpPr/>
              <p:nvPr/>
            </p:nvSpPr>
            <p:spPr>
              <a:xfrm>
                <a:off x="832104" y="1508760"/>
                <a:ext cx="10533888" cy="210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+1)⋯(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+2)⋯(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+2)⋯(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+1)[(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+1)+1]⋯[(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时，等式成立.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①和②可知，原等式对一切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都成立.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2_2#2d1869829?vop=1&amp;pid=bc7fee85e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106930"/>
              </a:xfrm>
              <a:prstGeom prst="rect">
                <a:avLst/>
              </a:prstGeom>
              <a:blipFill>
                <a:blip r:embed="rId3"/>
                <a:stretch>
                  <a:fillRect l="-1389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_1#58fda5e4d?vop=1&amp;pid=e7422576a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用数学归纳法证明：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_1#58fda5e4d?vop=1&amp;pid=e7422576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_1#58fda5e4d?vop=1&amp;pid=e7422576a&amp;color=0,0,0&amp;vtp=1&amp;bbb=1&amp;hb=1"/>
              <p:cNvSpPr/>
              <p:nvPr/>
            </p:nvSpPr>
            <p:spPr>
              <a:xfrm>
                <a:off x="832104" y="2035874"/>
                <a:ext cx="10533888" cy="158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，左边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右边，不等式成立；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时不等式成立，即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，左边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4_1#58fda5e4d?vop=1&amp;pid=e7422576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1587500"/>
              </a:xfrm>
              <a:prstGeom prst="rect">
                <a:avLst/>
              </a:prstGeom>
              <a:blipFill>
                <a:blip r:embed="rId4"/>
                <a:stretch>
                  <a:fillRect l="-1389" b="-5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_1#58fda5e4d?vop=1&amp;pid=e7422576a&amp;color=0,0,0&amp;vtp=1&amp;bbb=1&amp;hb=1">
                <a:extLst>
                  <a:ext uri="{FF2B5EF4-FFF2-40B4-BE49-F238E27FC236}">
                    <a16:creationId xmlns:a16="http://schemas.microsoft.com/office/drawing/2014/main" id="{99888815-BD9B-D94A-08CA-ACB81D578D8E}"/>
                  </a:ext>
                </a:extLst>
              </p:cNvPr>
              <p:cNvSpPr/>
              <p:nvPr/>
            </p:nvSpPr>
            <p:spPr>
              <a:xfrm>
                <a:off x="832104" y="3623374"/>
                <a:ext cx="10533888" cy="965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+18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5_AN.4_1#58fda5e4d?vop=1&amp;pid=e7422576a&amp;color=0,0,0&amp;vtp=1&amp;bbb=1&amp;hb=1">
                <a:extLst>
                  <a:ext uri="{FF2B5EF4-FFF2-40B4-BE49-F238E27FC236}">
                    <a16:creationId xmlns:a16="http://schemas.microsoft.com/office/drawing/2014/main" id="{99888815-BD9B-D94A-08CA-ACB81D578D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23374"/>
                <a:ext cx="10533888" cy="965200"/>
              </a:xfrm>
              <a:prstGeom prst="rect">
                <a:avLst/>
              </a:prstGeom>
              <a:blipFill>
                <a:blip r:embed="rId5"/>
                <a:stretch>
                  <a:fillRect l="-752" b="-75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4_1#58fda5e4d?vop=1&amp;pid=e7422576a&amp;color=0,0,0&amp;vtp=1&amp;bbb=1&amp;hb=1">
                <a:extLst>
                  <a:ext uri="{FF2B5EF4-FFF2-40B4-BE49-F238E27FC236}">
                    <a16:creationId xmlns:a16="http://schemas.microsoft.com/office/drawing/2014/main" id="{FEC0033E-A63D-BD9F-0613-28E640762C18}"/>
                  </a:ext>
                </a:extLst>
              </p:cNvPr>
              <p:cNvSpPr/>
              <p:nvPr/>
            </p:nvSpPr>
            <p:spPr>
              <a:xfrm>
                <a:off x="832104" y="4575874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时，不等式也成立.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①②可知，原不等式成立.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4_1#58fda5e4d?vop=1&amp;pid=e7422576a&amp;color=0,0,0&amp;vtp=1&amp;bbb=1&amp;hb=1">
                <a:extLst>
                  <a:ext uri="{FF2B5EF4-FFF2-40B4-BE49-F238E27FC236}">
                    <a16:creationId xmlns:a16="http://schemas.microsoft.com/office/drawing/2014/main" id="{FEC0033E-A63D-BD9F-0613-28E640762C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75874"/>
                <a:ext cx="10533888" cy="773430"/>
              </a:xfrm>
              <a:prstGeom prst="rect">
                <a:avLst/>
              </a:prstGeom>
              <a:blipFill>
                <a:blip r:embed="rId6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25851d374?vop=1&amp;pid=6ccd3725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用数学归纳法证明：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_1#25851d374?vop=1&amp;pid=6ccd3725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_1#25851d374?vop=1&amp;pid=6ccd37257&amp;color=0,0,0&amp;vtp=1&amp;bbb=1&amp;hb=1"/>
              <p:cNvSpPr/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(1)=(2×1+7)×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，能被36整除；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+1)=[2(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+1)+7]⋅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+9=3[(2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+9]+18(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)+18(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是偶数，所以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①②知，对一切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能被36整除.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6_1#25851d374?vop=1&amp;pid=6ccd372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_1#5e25b59b2?vop=1&amp;pid=dd580fa19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7_1#5e25b59b2?vop=1&amp;pid=dd580fa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8_1#d03a9492f?vop=1&amp;pid=5e25b59b2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8_1#d03a9492f?vop=1&amp;pid=5e25b59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9_1#d03a9492f?vop=1&amp;pid=5e25b59b2&amp;color=0,0,0&amp;vtp=1&amp;bbb=1"/>
              <p:cNvSpPr/>
              <p:nvPr/>
            </p:nvSpPr>
            <p:spPr>
              <a:xfrm>
                <a:off x="832104" y="2290572"/>
                <a:ext cx="10533888" cy="16203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【解】由已知条件得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9_1#d03a9492f?vop=1&amp;pid=5e25b59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620393"/>
              </a:xfrm>
              <a:prstGeom prst="rect">
                <a:avLst/>
              </a:prstGeom>
              <a:blipFill>
                <a:blip r:embed="rId5"/>
                <a:stretch>
                  <a:fillRect l="-1389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0_1#080021692?vop=1&amp;pid=5e25b59b2&amp;color=0,0,0&amp;vtp=1&amp;bt=1&amp;bbb=1"/>
              <p:cNvSpPr/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（2）根据计算结果，猜想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的通项公式，并用数学归纳法证明.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0_1#080021692?vop=1&amp;pid=5e25b59b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blipFill>
                <a:blip r:embed="rId3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1_1#080021692?vop=1&amp;pid=5e25b59b2&amp;color=0,0,0&amp;vtp=1&amp;bbb=1"/>
              <p:cNvSpPr/>
              <p:nvPr/>
            </p:nvSpPr>
            <p:spPr>
              <a:xfrm>
                <a:off x="832104" y="1871917"/>
                <a:ext cx="10533888" cy="4087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【解】由（1）可以猜想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面用数学归纳法证明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可得结论成立.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假设当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时猜想成立，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时，结论也成立.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①②知，对一切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1_1#080021692?vop=1&amp;pid=5e25b59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1917"/>
                <a:ext cx="10533888" cy="4087559"/>
              </a:xfrm>
              <a:prstGeom prst="rect">
                <a:avLst/>
              </a:prstGeom>
              <a:blipFill>
                <a:blip r:embed="rId4"/>
                <a:stretch>
                  <a:fillRect l="-1389" b="-34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847</Words>
  <Application>Microsoft Office PowerPoint</Application>
  <PresentationFormat>宽屏</PresentationFormat>
  <Paragraphs>55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2025-10-22T07:50:28Z</dcterms:created>
  <dcterms:modified xsi:type="dcterms:W3CDTF">2025-10-22T07:51:57Z</dcterms:modified>
  <cp:category/>
  <cp:contentStatus/>
</cp:coreProperties>
</file>